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4" r:id="rId8"/>
    <p:sldId id="267" r:id="rId9"/>
    <p:sldId id="268" r:id="rId10"/>
    <p:sldId id="269" r:id="rId11"/>
    <p:sldId id="270" r:id="rId12"/>
    <p:sldId id="265" r:id="rId13"/>
    <p:sldId id="266" r:id="rId14"/>
    <p:sldId id="272" r:id="rId15"/>
    <p:sldId id="262" r:id="rId16"/>
    <p:sldId id="274" r:id="rId17"/>
    <p:sldId id="263" r:id="rId18"/>
    <p:sldId id="282" r:id="rId19"/>
    <p:sldId id="277" r:id="rId20"/>
    <p:sldId id="278" r:id="rId21"/>
    <p:sldId id="279" r:id="rId22"/>
    <p:sldId id="280" r:id="rId23"/>
    <p:sldId id="281" r:id="rId24"/>
    <p:sldId id="283" r:id="rId25"/>
    <p:sldId id="276"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320" cy="7632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3750" y="1093470"/>
            <a:ext cx="9211945" cy="1241425"/>
          </a:xfrm>
        </p:spPr>
        <p:txBody>
          <a:bodyPr/>
          <a:lstStyle/>
          <a:p>
            <a:r>
              <a:rPr lang="en-US" sz="4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CYBER CAFE MANAGEMENT SYSTEM</a:t>
            </a:r>
            <a:endParaRPr lang="en-US" sz="4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Subtitle 2"/>
          <p:cNvSpPr>
            <a:spLocks noGrp="1"/>
          </p:cNvSpPr>
          <p:nvPr>
            <p:ph type="subTitle" idx="1"/>
          </p:nvPr>
        </p:nvSpPr>
        <p:spPr>
          <a:xfrm>
            <a:off x="2063750" y="2529840"/>
            <a:ext cx="9218295" cy="2013585"/>
          </a:xfrm>
        </p:spPr>
        <p:txBody>
          <a:bodyPr>
            <a:scene3d>
              <a:camera prst="orthographicFront"/>
              <a:lightRig rig="threePt" dir="t"/>
            </a:scene3d>
          </a:bodyPr>
          <a:lstStyle/>
          <a:p>
            <a:r>
              <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rPr>
              <a:t>Presented by:</a:t>
            </a:r>
            <a:endPar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rPr>
              <a:t>JAYANTH KUMAR S</a:t>
            </a:r>
            <a:endPar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rPr>
              <a:t>JEETHENDRA S R</a:t>
            </a:r>
            <a:endParaRPr lang="en-US" sz="28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FUNCTIONAL REQUIREMENTS</a:t>
            </a:r>
            <a:endParaRPr lang="en-US"/>
          </a:p>
        </p:txBody>
      </p:sp>
      <p:sp>
        <p:nvSpPr>
          <p:cNvPr id="3" name="Content Placeholder 2"/>
          <p:cNvSpPr>
            <a:spLocks noGrp="1"/>
          </p:cNvSpPr>
          <p:nvPr>
            <p:ph idx="1"/>
          </p:nvPr>
        </p:nvSpPr>
        <p:spPr/>
        <p:txBody>
          <a:bodyPr/>
          <a:p>
            <a:pPr marL="0" indent="0" algn="ctr">
              <a:buNone/>
            </a:pPr>
            <a:r>
              <a:rPr lang="en-US" sz="2800" b="1" u="sng">
                <a:latin typeface="Times New Roman" panose="02020603050405020304" charset="0"/>
                <a:cs typeface="Times New Roman" panose="02020603050405020304" charset="0"/>
              </a:rPr>
              <a:t>View Customer information</a:t>
            </a:r>
            <a:endParaRPr lang="en-US" sz="2800" b="1" u="sng">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a:t>
            </a:r>
            <a:r>
              <a:rPr lang="en-US" sz="2800">
                <a:latin typeface="Times New Roman" panose="02020603050405020304" charset="0"/>
                <a:cs typeface="Times New Roman" panose="02020603050405020304" charset="0"/>
              </a:rPr>
              <a:t>Show the user the information about the customers who have visited till now.</a:t>
            </a:r>
            <a:endParaRPr lang="en-US" sz="2800">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No response as there is no input.</a:t>
            </a:r>
            <a:endParaRPr lang="en-US" sz="2800">
              <a:latin typeface="Times New Roman" panose="02020603050405020304" charset="0"/>
              <a:cs typeface="Times New Roman" panose="02020603050405020304" charset="0"/>
              <a:sym typeface="+mn-ea"/>
            </a:endParaRPr>
          </a:p>
          <a:p>
            <a:pPr marL="0" indent="0" algn="ctr">
              <a:buFont typeface="Arial" panose="020B0604020202020204" pitchFamily="34" charset="0"/>
              <a:buNone/>
            </a:pPr>
            <a:endParaRPr lang="en-US" sz="2800">
              <a:latin typeface="Times New Roman" panose="02020603050405020304" charset="0"/>
              <a:cs typeface="Times New Roman" panose="02020603050405020304" charset="0"/>
              <a:sym typeface="+mn-ea"/>
            </a:endParaRPr>
          </a:p>
          <a:p>
            <a:pPr marL="0" indent="0" algn="ctr">
              <a:buFont typeface="Arial" panose="020B0604020202020204" pitchFamily="34" charset="0"/>
              <a:buNone/>
            </a:pPr>
            <a:r>
              <a:rPr lang="en-US" sz="2800" b="1" u="sng">
                <a:latin typeface="Times New Roman" panose="02020603050405020304" charset="0"/>
                <a:cs typeface="Times New Roman" panose="02020603050405020304" charset="0"/>
              </a:rPr>
              <a:t>CHECKOUT</a:t>
            </a:r>
            <a:endParaRPr lang="en-US" sz="2800" b="1" u="sng">
              <a:latin typeface="Times New Roman" panose="02020603050405020304" charset="0"/>
              <a:cs typeface="Times New Roman" panose="02020603050405020304" charset="0"/>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To provide the bill after the out-time of the customer.</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It provides with the bill calculation after checking out.</a:t>
            </a:r>
            <a:endParaRPr lang="en-US" sz="2800">
              <a:latin typeface="Times New Roman" panose="02020603050405020304" charset="0"/>
              <a:cs typeface="Times New Roman" panose="0202060305040502030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latin typeface="Times New Roman" panose="02020603050405020304" charset="0"/>
                <a:cs typeface="Times New Roman" panose="02020603050405020304" charset="0"/>
              </a:rPr>
              <a:t>NON-FUNCTIONAL REQUIREMENTS</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sz="2800" b="1" u="sng">
                <a:latin typeface="Times New Roman" panose="02020603050405020304" charset="0"/>
                <a:cs typeface="Times New Roman" panose="02020603050405020304" charset="0"/>
              </a:rPr>
              <a:t>Performance Requirements:</a:t>
            </a:r>
            <a:r>
              <a:rPr lang="en-US" sz="2800">
                <a:latin typeface="Times New Roman" panose="02020603050405020304" charset="0"/>
                <a:cs typeface="Times New Roman" panose="02020603050405020304" charset="0"/>
              </a:rPr>
              <a:t> The primary performance requirement is processor speed and its better data parallelism hardware support. More the core better will be system performance. Intel coreI7 and Intel coreI5 are recommendable.</a:t>
            </a:r>
            <a:endParaRPr lang="en-US" sz="2800">
              <a:latin typeface="Times New Roman" panose="02020603050405020304" charset="0"/>
              <a:cs typeface="Times New Roman" panose="02020603050405020304" charset="0"/>
            </a:endParaRPr>
          </a:p>
          <a:p>
            <a:r>
              <a:rPr lang="en-US" sz="2800" b="1" u="sng">
                <a:latin typeface="Times New Roman" panose="02020603050405020304" charset="0"/>
                <a:cs typeface="Times New Roman" panose="02020603050405020304" charset="0"/>
              </a:rPr>
              <a:t>Safety Requirements:</a:t>
            </a:r>
            <a:r>
              <a:rPr lang="en-US" sz="2800">
                <a:latin typeface="Times New Roman" panose="02020603050405020304" charset="0"/>
                <a:cs typeface="Times New Roman" panose="02020603050405020304" charset="0"/>
              </a:rPr>
              <a:t> There are no safety requirements with this application, other than any normal hazards of password disclosure.</a:t>
            </a:r>
            <a:endParaRPr lang="en-US" sz="2800">
              <a:latin typeface="Times New Roman" panose="02020603050405020304" charset="0"/>
              <a:cs typeface="Times New Roman" panose="02020603050405020304" charset="0"/>
            </a:endParaRPr>
          </a:p>
          <a:p>
            <a:r>
              <a:rPr lang="en-US" sz="2800" b="1" u="sng">
                <a:latin typeface="Times New Roman" panose="02020603050405020304" charset="0"/>
                <a:cs typeface="Times New Roman" panose="02020603050405020304" charset="0"/>
              </a:rPr>
              <a:t>Security Requirements: </a:t>
            </a:r>
            <a:r>
              <a:rPr lang="en-US" sz="2800">
                <a:latin typeface="Times New Roman" panose="02020603050405020304" charset="0"/>
                <a:cs typeface="Times New Roman" panose="02020603050405020304" charset="0"/>
              </a:rPr>
              <a:t>The data of the users who have visisted the shop which is stored in the database should not be disclosed with anyone except the investigating autority with permission.This is important for the user privacy.The system should withstand any cyber attack if done.</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NON-FUNCTIONAL REQUIREMENTS</a:t>
            </a:r>
            <a:endParaRPr lang="en-US"/>
          </a:p>
        </p:txBody>
      </p:sp>
      <p:sp>
        <p:nvSpPr>
          <p:cNvPr id="3" name="Content Placeholder 2"/>
          <p:cNvSpPr>
            <a:spLocks noGrp="1"/>
          </p:cNvSpPr>
          <p:nvPr>
            <p:ph idx="1"/>
          </p:nvPr>
        </p:nvSpPr>
        <p:spPr/>
        <p:txBody>
          <a:bodyPr/>
          <a:p>
            <a:r>
              <a:rPr lang="en-US" sz="2800" b="1" u="sng">
                <a:latin typeface="Times New Roman" panose="02020603050405020304" charset="0"/>
                <a:cs typeface="Times New Roman" panose="02020603050405020304" charset="0"/>
              </a:rPr>
              <a:t>Maintainability: </a:t>
            </a:r>
            <a:r>
              <a:rPr lang="en-US" sz="2800">
                <a:latin typeface="Times New Roman" panose="02020603050405020304" charset="0"/>
                <a:cs typeface="Times New Roman" panose="02020603050405020304" charset="0"/>
              </a:rPr>
              <a:t>The software should provide the ease to change the data on which it operate like it has been mentioned in functional requirements that there should be a function to change the system information like rates etc.</a:t>
            </a:r>
            <a:endParaRPr lang="en-US" sz="2800">
              <a:latin typeface="Times New Roman" panose="02020603050405020304" charset="0"/>
              <a:cs typeface="Times New Roman" panose="02020603050405020304" charset="0"/>
            </a:endParaRPr>
          </a:p>
          <a:p>
            <a:r>
              <a:rPr lang="en-US" sz="2800" b="1" u="sng">
                <a:latin typeface="Times New Roman" panose="02020603050405020304" charset="0"/>
                <a:cs typeface="Times New Roman" panose="02020603050405020304" charset="0"/>
              </a:rPr>
              <a:t>Adaptability:</a:t>
            </a:r>
            <a:r>
              <a:rPr lang="en-US" sz="2800">
                <a:latin typeface="Times New Roman" panose="02020603050405020304" charset="0"/>
                <a:cs typeface="Times New Roman" panose="02020603050405020304" charset="0"/>
              </a:rPr>
              <a:t> The system should inform the user if he tries to enter any value which is not practically possible because that might be any logical or typing error.</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CYBER CAFE SYSTEM ARCHITECTURE </a:t>
            </a:r>
            <a:endParaRPr lang="en-US"/>
          </a:p>
        </p:txBody>
      </p:sp>
      <p:pic>
        <p:nvPicPr>
          <p:cNvPr id="5" name="Content Placeholder 4" descr="C:\Users\ee\Desktop\chinnu project\cyber-cafe-management.pngcyber-cafe-management"/>
          <p:cNvPicPr>
            <a:picLocks noChangeAspect="1"/>
          </p:cNvPicPr>
          <p:nvPr>
            <p:ph idx="1"/>
          </p:nvPr>
        </p:nvPicPr>
        <p:blipFill>
          <a:blip r:embed="rId1"/>
          <a:srcRect/>
          <a:stretch>
            <a:fillRect/>
          </a:stretch>
        </p:blipFill>
        <p:spPr>
          <a:xfrm>
            <a:off x="2417445" y="1273175"/>
            <a:ext cx="7357745" cy="492696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pPr algn="ctr"/>
            <a:r>
              <a:rPr lang="en-US" sz="4000">
                <a:latin typeface="Times New Roman" panose="02020603050405020304" charset="0"/>
                <a:cs typeface="Times New Roman" panose="02020603050405020304" charset="0"/>
              </a:rPr>
              <a:t>DATA FLOW DIAGRAM (DFD)</a:t>
            </a:r>
            <a:endParaRPr lang="en-US" sz="4000">
              <a:latin typeface="Times New Roman" panose="02020603050405020304" charset="0"/>
              <a:cs typeface="Times New Roman" panose="02020603050405020304" charset="0"/>
            </a:endParaRPr>
          </a:p>
        </p:txBody>
      </p:sp>
      <p:pic>
        <p:nvPicPr>
          <p:cNvPr id="16" name="Content Placeholder 15" descr="DFD First Level_47"/>
          <p:cNvPicPr>
            <a:picLocks noChangeAspect="1"/>
          </p:cNvPicPr>
          <p:nvPr>
            <p:ph sz="half" idx="2"/>
          </p:nvPr>
        </p:nvPicPr>
        <p:blipFill>
          <a:blip r:embed="rId1"/>
          <a:stretch>
            <a:fillRect/>
          </a:stretch>
        </p:blipFill>
        <p:spPr>
          <a:xfrm>
            <a:off x="6197600" y="1654175"/>
            <a:ext cx="5384800" cy="3774440"/>
          </a:xfrm>
          <a:prstGeom prst="rect">
            <a:avLst/>
          </a:prstGeom>
        </p:spPr>
      </p:pic>
      <p:sp>
        <p:nvSpPr>
          <p:cNvPr id="17" name="Content Placeholder 16"/>
          <p:cNvSpPr/>
          <p:nvPr>
            <p:ph sz="half" idx="1"/>
          </p:nvPr>
        </p:nvSpPr>
        <p:spPr>
          <a:xfrm>
            <a:off x="609600" y="1320165"/>
            <a:ext cx="5384800" cy="5086985"/>
          </a:xfrm>
        </p:spPr>
        <p:txBody>
          <a:bodyPr/>
          <a:p>
            <a:pPr eaLnBrk="1" latinLnBrk="0" hangingPunct="1">
              <a:spcBef>
                <a:spcPts val="0"/>
              </a:spcBef>
              <a:buFont typeface="Arial" panose="020B0604020202020204" pitchFamily="34" charset="0"/>
              <a:buChar char="•"/>
            </a:pPr>
            <a:r>
              <a:rPr lang="en-US" sz="2800">
                <a:latin typeface="Times New Roman" panose="02020603050405020304" charset="0"/>
                <a:cs typeface="Times New Roman" panose="02020603050405020304" charset="0"/>
              </a:rPr>
              <a:t>A dataflow diagram is a graphical view of data is processed in a system in terms of input and output.</a:t>
            </a:r>
            <a:endParaRPr lang="en-US" sz="2800">
              <a:latin typeface="Times New Roman" panose="02020603050405020304" charset="0"/>
              <a:cs typeface="Times New Roman" panose="02020603050405020304" charset="0"/>
            </a:endParaRPr>
          </a:p>
          <a:p>
            <a:pPr eaLnBrk="1" latinLnBrk="0" hangingPunct="1">
              <a:spcBef>
                <a:spcPts val="0"/>
              </a:spcBef>
              <a:buFont typeface="Arial" panose="020B0604020202020204" pitchFamily="34" charset="0"/>
              <a:buChar char="•"/>
            </a:pPr>
            <a:r>
              <a:rPr lang="en-US" sz="2800">
                <a:latin typeface="Times New Roman" panose="02020603050405020304" charset="0"/>
                <a:cs typeface="Times New Roman" panose="02020603050405020304" charset="0"/>
              </a:rPr>
              <a:t>The dataflow diagram(DFD) contains some symbol for drawing the data flow diagram.</a:t>
            </a:r>
            <a:endParaRPr lang="en-US" sz="2800">
              <a:latin typeface="Times New Roman" panose="02020603050405020304" charset="0"/>
              <a:cs typeface="Times New Roman" panose="02020603050405020304" charset="0"/>
            </a:endParaRPr>
          </a:p>
          <a:p>
            <a:pPr eaLnBrk="1" latinLnBrk="0" hangingPunct="1">
              <a:spcBef>
                <a:spcPts val="0"/>
              </a:spcBef>
              <a:buFont typeface="Arial" panose="020B0604020202020204" pitchFamily="34" charset="0"/>
              <a:buChar char="•"/>
            </a:pPr>
            <a:r>
              <a:rPr lang="en-US" sz="2800">
                <a:latin typeface="Times New Roman" panose="02020603050405020304" charset="0"/>
                <a:cs typeface="Times New Roman" panose="02020603050405020304" charset="0"/>
              </a:rPr>
              <a:t>The fig shows the neccessary elemental actions performed in the Cyber Cafe Management System.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DATA FLOW DIAGRAM</a:t>
            </a:r>
            <a:endParaRPr lang="en-US"/>
          </a:p>
        </p:txBody>
      </p:sp>
      <p:pic>
        <p:nvPicPr>
          <p:cNvPr id="7" name="Content Placeholder 6" descr="Data_Flow_Diagram_page-0002"/>
          <p:cNvPicPr>
            <a:picLocks noChangeAspect="1"/>
          </p:cNvPicPr>
          <p:nvPr>
            <p:ph idx="1"/>
          </p:nvPr>
        </p:nvPicPr>
        <p:blipFill>
          <a:blip r:embed="rId1"/>
          <a:stretch>
            <a:fillRect/>
          </a:stretch>
        </p:blipFill>
        <p:spPr>
          <a:xfrm>
            <a:off x="2921000" y="1004570"/>
            <a:ext cx="6349365" cy="5745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US" sz="4000">
                <a:latin typeface="Times New Roman" panose="02020603050405020304" charset="0"/>
                <a:cs typeface="Times New Roman" panose="02020603050405020304" charset="0"/>
              </a:rPr>
              <a:t>MODULE DESCRIPTION</a:t>
            </a:r>
            <a:endParaRPr lang="en-US" sz="4000">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609600" y="1162685"/>
            <a:ext cx="10972800" cy="4953000"/>
          </a:xfrm>
        </p:spPr>
        <p:txBody>
          <a:bodyPr/>
          <a:p>
            <a:r>
              <a:rPr lang="en-US" sz="2800">
                <a:latin typeface="Times New Roman" panose="02020603050405020304" charset="0"/>
                <a:cs typeface="Times New Roman" panose="02020603050405020304" charset="0"/>
              </a:rPr>
              <a:t>Cyber Cafe Management System has one module i.e </a:t>
            </a: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Dashboard:</a:t>
            </a:r>
            <a:r>
              <a:rPr lang="en-US" sz="2800">
                <a:latin typeface="Times New Roman" panose="02020603050405020304" charset="0"/>
                <a:cs typeface="Times New Roman" panose="02020603050405020304" charset="0"/>
              </a:rPr>
              <a:t> In this section admin can briefly view total number of computers and total number of user come in cyber cafe. </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Computer:</a:t>
            </a:r>
            <a:r>
              <a:rPr lang="en-US" sz="2800">
                <a:latin typeface="Times New Roman" panose="02020603050405020304" charset="0"/>
                <a:cs typeface="Times New Roman" panose="02020603050405020304" charset="0"/>
              </a:rPr>
              <a:t> In this section, admin can manage the computers(add/update).</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Users:</a:t>
            </a:r>
            <a:r>
              <a:rPr lang="en-US" sz="2800">
                <a:latin typeface="Times New Roman" panose="02020603050405020304" charset="0"/>
                <a:cs typeface="Times New Roman" panose="02020603050405020304" charset="0"/>
              </a:rPr>
              <a:t> In this section, admin can add new users, update outime, price and remarks, and view details of old users. </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Search:</a:t>
            </a:r>
            <a:r>
              <a:rPr lang="en-US" sz="2800">
                <a:latin typeface="Times New Roman" panose="02020603050405020304" charset="0"/>
                <a:cs typeface="Times New Roman" panose="02020603050405020304" charset="0"/>
              </a:rPr>
              <a:t> In this section admin can search users on the basis of entry id. </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Profile:</a:t>
            </a:r>
            <a:r>
              <a:rPr lang="en-US" sz="2800">
                <a:latin typeface="Times New Roman" panose="02020603050405020304" charset="0"/>
                <a:cs typeface="Times New Roman" panose="02020603050405020304" charset="0"/>
              </a:rPr>
              <a:t> In this section admin can update his/her profile.</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Change Password:</a:t>
            </a:r>
            <a:r>
              <a:rPr lang="en-US" sz="2800">
                <a:latin typeface="Times New Roman" panose="02020603050405020304" charset="0"/>
                <a:cs typeface="Times New Roman" panose="02020603050405020304" charset="0"/>
              </a:rPr>
              <a:t> In this section admin can change his/her passwords.</a:t>
            </a:r>
            <a:endParaRPr lang="en-US" sz="2800">
              <a:latin typeface="Times New Roman" panose="02020603050405020304" charset="0"/>
              <a:cs typeface="Times New Roman" panose="02020603050405020304" charset="0"/>
            </a:endParaRPr>
          </a:p>
          <a:p>
            <a:pPr marL="457200" indent="-457200">
              <a:buFont typeface="+mj-lt"/>
              <a:buAutoNum type="arabicParenR"/>
            </a:pPr>
            <a:r>
              <a:rPr lang="en-US" sz="2800" b="1">
                <a:latin typeface="Times New Roman" panose="02020603050405020304" charset="0"/>
                <a:cs typeface="Times New Roman" panose="02020603050405020304" charset="0"/>
              </a:rPr>
              <a:t>Logout:</a:t>
            </a:r>
            <a:r>
              <a:rPr lang="en-US" sz="2800">
                <a:latin typeface="Times New Roman" panose="02020603050405020304" charset="0"/>
                <a:cs typeface="Times New Roman" panose="02020603050405020304" charset="0"/>
              </a:rPr>
              <a:t> Through this button admin can logout. </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692910" y="1174750"/>
            <a:ext cx="8804910" cy="4953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LOGIN PAGE</a:t>
            </a:r>
            <a:endParaRPr lang="en-US"/>
          </a:p>
        </p:txBody>
      </p:sp>
      <p:pic>
        <p:nvPicPr>
          <p:cNvPr id="4" name="Content Placeholder 3"/>
          <p:cNvPicPr>
            <a:picLocks noChangeAspect="1"/>
          </p:cNvPicPr>
          <p:nvPr>
            <p:ph idx="1"/>
          </p:nvPr>
        </p:nvPicPr>
        <p:blipFill>
          <a:blip r:embed="rId1"/>
          <a:stretch>
            <a:fillRect/>
          </a:stretch>
        </p:blipFill>
        <p:spPr>
          <a:xfrm>
            <a:off x="1068705" y="1064895"/>
            <a:ext cx="10053955" cy="56559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DASHBOARD</a:t>
            </a:r>
            <a:endParaRPr lang="en-US"/>
          </a:p>
        </p:txBody>
      </p:sp>
      <p:pic>
        <p:nvPicPr>
          <p:cNvPr id="4" name="Content Placeholder 3"/>
          <p:cNvPicPr>
            <a:picLocks noChangeAspect="1"/>
          </p:cNvPicPr>
          <p:nvPr>
            <p:ph idx="1"/>
          </p:nvPr>
        </p:nvPicPr>
        <p:blipFill>
          <a:blip r:embed="rId1"/>
          <a:stretch>
            <a:fillRect/>
          </a:stretch>
        </p:blipFill>
        <p:spPr>
          <a:xfrm>
            <a:off x="1107440" y="1125855"/>
            <a:ext cx="9977120" cy="56121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4000">
                <a:latin typeface="Times New Roman" panose="02020603050405020304" charset="0"/>
                <a:cs typeface="Times New Roman" panose="02020603050405020304" charset="0"/>
              </a:rPr>
              <a:t>INTRODUCTION</a:t>
            </a:r>
            <a:endParaRPr lang="en-US" sz="4000">
              <a:latin typeface="Times New Roman" panose="02020603050405020304" charset="0"/>
              <a:cs typeface="Times New Roman" panose="02020603050405020304" charset="0"/>
            </a:endParaRPr>
          </a:p>
        </p:txBody>
      </p:sp>
      <p:pic>
        <p:nvPicPr>
          <p:cNvPr id="9" name="Content Placeholder 8" descr="pexels-computer"/>
          <p:cNvPicPr>
            <a:picLocks noChangeAspect="1"/>
          </p:cNvPicPr>
          <p:nvPr>
            <p:ph sz="half" idx="1"/>
          </p:nvPr>
        </p:nvPicPr>
        <p:blipFill>
          <a:blip r:embed="rId1"/>
          <a:stretch>
            <a:fillRect/>
          </a:stretch>
        </p:blipFill>
        <p:spPr>
          <a:xfrm>
            <a:off x="770890" y="1174750"/>
            <a:ext cx="3302000" cy="4953000"/>
          </a:xfrm>
          <a:prstGeom prst="rect">
            <a:avLst/>
          </a:prstGeom>
        </p:spPr>
      </p:pic>
      <p:sp>
        <p:nvSpPr>
          <p:cNvPr id="8" name="Content Placeholder 7"/>
          <p:cNvSpPr>
            <a:spLocks noGrp="1"/>
          </p:cNvSpPr>
          <p:nvPr>
            <p:ph sz="half" idx="2"/>
          </p:nvPr>
        </p:nvSpPr>
        <p:spPr>
          <a:xfrm>
            <a:off x="4424680" y="1174750"/>
            <a:ext cx="7157720" cy="4953000"/>
          </a:xfrm>
        </p:spPr>
        <p:txBody>
          <a:bodyPr/>
          <a:p>
            <a:pPr algn="l"/>
            <a:r>
              <a:rPr lang="en-US" sz="2800">
                <a:latin typeface="Times New Roman" panose="02020603050405020304" charset="0"/>
                <a:cs typeface="Times New Roman" panose="02020603050405020304" charset="0"/>
              </a:rPr>
              <a:t>Computers have become a way of life for today’s high society. Many aspects of modern life that we have to accept as common place would not be possible if there were no computers.</a:t>
            </a:r>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Today computers are used extensively in many areas of business, science, education etc.</a:t>
            </a:r>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The major advantage of computer is its speed that makes it able to give some useful information very quickly. Another feature is its accuracy.</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SYSTEM INFORMATON</a:t>
            </a:r>
            <a:endParaRPr lang="en-US"/>
          </a:p>
        </p:txBody>
      </p:sp>
      <p:pic>
        <p:nvPicPr>
          <p:cNvPr id="5" name="Picture 5"/>
          <p:cNvPicPr>
            <a:picLocks noChangeAspect="1"/>
          </p:cNvPicPr>
          <p:nvPr>
            <p:ph idx="1"/>
          </p:nvPr>
        </p:nvPicPr>
        <p:blipFill>
          <a:blip r:embed="rId1"/>
          <a:stretch>
            <a:fillRect/>
          </a:stretch>
        </p:blipFill>
        <p:spPr>
          <a:xfrm>
            <a:off x="1224915" y="1138555"/>
            <a:ext cx="9741535" cy="548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CUSTOMER INFORMATION</a:t>
            </a:r>
            <a:endParaRPr lang="en-US"/>
          </a:p>
        </p:txBody>
      </p:sp>
      <p:pic>
        <p:nvPicPr>
          <p:cNvPr id="6" name="Picture 6"/>
          <p:cNvPicPr>
            <a:picLocks noChangeAspect="1"/>
          </p:cNvPicPr>
          <p:nvPr>
            <p:ph idx="1"/>
          </p:nvPr>
        </p:nvPicPr>
        <p:blipFill>
          <a:blip r:embed="rId1"/>
          <a:stretch>
            <a:fillRect/>
          </a:stretch>
        </p:blipFill>
        <p:spPr>
          <a:xfrm>
            <a:off x="1049020" y="1064895"/>
            <a:ext cx="10093960" cy="56781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SEARCH CUSTOMERS</a:t>
            </a:r>
            <a:endParaRPr lang="en-US"/>
          </a:p>
        </p:txBody>
      </p:sp>
      <p:pic>
        <p:nvPicPr>
          <p:cNvPr id="8" name="Picture 8"/>
          <p:cNvPicPr>
            <a:picLocks noChangeAspect="1"/>
          </p:cNvPicPr>
          <p:nvPr>
            <p:ph idx="1"/>
          </p:nvPr>
        </p:nvPicPr>
        <p:blipFill>
          <a:blip r:embed="rId1"/>
          <a:stretch>
            <a:fillRect/>
          </a:stretch>
        </p:blipFill>
        <p:spPr>
          <a:xfrm>
            <a:off x="1121410" y="1126490"/>
            <a:ext cx="9948545" cy="55962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PROFILE INFO</a:t>
            </a:r>
            <a:endParaRPr lang="en-US"/>
          </a:p>
        </p:txBody>
      </p:sp>
      <p:pic>
        <p:nvPicPr>
          <p:cNvPr id="11" name="Picture 11"/>
          <p:cNvPicPr>
            <a:picLocks noChangeAspect="1"/>
          </p:cNvPicPr>
          <p:nvPr>
            <p:ph idx="1"/>
          </p:nvPr>
        </p:nvPicPr>
        <p:blipFill>
          <a:blip r:embed="rId1"/>
          <a:stretch>
            <a:fillRect/>
          </a:stretch>
        </p:blipFill>
        <p:spPr>
          <a:xfrm>
            <a:off x="1249045" y="1150620"/>
            <a:ext cx="9693275" cy="54527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CONCLUSION</a:t>
            </a:r>
            <a:endParaRPr lang="en-US"/>
          </a:p>
        </p:txBody>
      </p:sp>
      <p:sp>
        <p:nvSpPr>
          <p:cNvPr id="3" name="Content Placeholder 2"/>
          <p:cNvSpPr>
            <a:spLocks noGrp="1"/>
          </p:cNvSpPr>
          <p:nvPr>
            <p:ph idx="1"/>
          </p:nvPr>
        </p:nvSpPr>
        <p:spPr/>
        <p:txBody>
          <a:bodyPr/>
          <a:p>
            <a:r>
              <a:rPr lang="en-US" sz="2800">
                <a:latin typeface="Times New Roman" panose="02020603050405020304" charset="0"/>
                <a:cs typeface="Times New Roman" panose="02020603050405020304" charset="0"/>
              </a:rPr>
              <a:t>Cyber Cafe management system provides the ease to the owner to distribute the customer to different terminals in best possible way and to know when the session is complete.</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Its major advantage is that it records the type of terminals accessed by the customers and full details of the customers are recorded in the database so that if any enquiry is needed by anyone later it can be systematically done.</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It works the admin front so user cannot manipulate or access any part of the information in the system.</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sym typeface="+mn-ea"/>
              </a:rPr>
              <a:t>the time allotment is done very efficiently and it provides fast service in term of the bill calculation and time management.</a:t>
            </a: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REFERENCES</a:t>
            </a:r>
            <a:endParaRPr lang="en-US"/>
          </a:p>
        </p:txBody>
      </p:sp>
      <p:sp>
        <p:nvSpPr>
          <p:cNvPr id="3" name="Content Placeholder 2"/>
          <p:cNvSpPr>
            <a:spLocks noGrp="1"/>
          </p:cNvSpPr>
          <p:nvPr>
            <p:ph idx="1"/>
          </p:nvPr>
        </p:nvSpPr>
        <p:spPr>
          <a:xfrm>
            <a:off x="609600" y="1174750"/>
            <a:ext cx="10972800" cy="5391150"/>
          </a:xfrm>
        </p:spPr>
        <p:txBody>
          <a:bodyPr/>
          <a:p>
            <a:r>
              <a:rPr lang="en-US" sz="2800">
                <a:latin typeface="Times New Roman" panose="02020603050405020304" charset="0"/>
                <a:cs typeface="Times New Roman" panose="02020603050405020304" charset="0"/>
              </a:rPr>
              <a:t>https://docs.djangoproject.com/en/3.1/intro/</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https://youtube.com/playlist?list=PLebdnM09G8Kj8vgXsFjPuLaNoN7H3nHNM</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https://en.wikipedia.org/wiki/Internet_caf%C3%A9</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https://www.academia.edu/38153262/Cyber_Cafe_Management_System_Project_Report</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https://github.com/topics/dbms-project</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https://w3points.com/django-tutorial/</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https://stackoverflow.com/questions/20575809/django-tutorial</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rPr>
              <a:t>INTRODUCTION</a:t>
            </a:r>
            <a:endParaRPr lang="en-US">
              <a:latin typeface="Times New Roman" panose="02020603050405020304" charset="0"/>
              <a:cs typeface="Times New Roman" panose="02020603050405020304" charset="0"/>
            </a:endParaRPr>
          </a:p>
        </p:txBody>
      </p:sp>
      <p:sp>
        <p:nvSpPr>
          <p:cNvPr id="4" name="Content Placeholder 3"/>
          <p:cNvSpPr>
            <a:spLocks noGrp="1"/>
          </p:cNvSpPr>
          <p:nvPr>
            <p:ph sz="half" idx="2"/>
          </p:nvPr>
        </p:nvSpPr>
        <p:spPr/>
        <p:txBody>
          <a:bodyPr/>
          <a:p>
            <a:pPr>
              <a:buFont typeface="Arial" panose="020B0604020202020204" pitchFamily="34" charset="0"/>
              <a:buChar char="•"/>
            </a:pPr>
            <a:r>
              <a:rPr lang="en-US" sz="2800">
                <a:latin typeface="Times New Roman" panose="02020603050405020304" charset="0"/>
                <a:cs typeface="Times New Roman" panose="02020603050405020304" charset="0"/>
                <a:sym typeface="+mn-ea"/>
              </a:rPr>
              <a:t>The Admin should have control over the usage of the client system and keep track of what the client is doing.</a:t>
            </a:r>
            <a:endParaRPr lang="en-US" sz="2800">
              <a:latin typeface="Times New Roman" panose="02020603050405020304" charset="0"/>
              <a:cs typeface="Times New Roman" panose="02020603050405020304" charset="0"/>
              <a:sym typeface="+mn-ea"/>
            </a:endParaRPr>
          </a:p>
          <a:p>
            <a:pPr>
              <a:buFont typeface="Arial" panose="020B0604020202020204" pitchFamily="34" charset="0"/>
              <a:buChar char="•"/>
            </a:pPr>
            <a:r>
              <a:rPr lang="en-US" sz="2800">
                <a:latin typeface="Times New Roman" panose="02020603050405020304" charset="0"/>
                <a:cs typeface="Times New Roman" panose="02020603050405020304" charset="0"/>
                <a:sym typeface="+mn-ea"/>
              </a:rPr>
              <a:t>Computers can hold data and instruction in an electronic representation in internal memory and this data can be retrieved at any time. </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
        <p:nvSpPr>
          <p:cNvPr id="3" name="Content Placeholder 2"/>
          <p:cNvSpPr/>
          <p:nvPr>
            <p:ph sz="half" idx="1"/>
          </p:nvPr>
        </p:nvSpPr>
        <p:spPr/>
        <p:txBody>
          <a:bodyPr/>
          <a:p>
            <a:pPr algn="l"/>
            <a:r>
              <a:rPr lang="en-US" sz="2800">
                <a:latin typeface="Times New Roman" panose="02020603050405020304" charset="0"/>
                <a:cs typeface="Times New Roman" panose="02020603050405020304" charset="0"/>
              </a:rPr>
              <a:t>This project is intended to be used in Cyber Cafe. All cyber cafes have some basic needs likeable to control the systems that are being rented to the customers and are charged on timely basis.</a:t>
            </a:r>
            <a:endParaRPr lang="en-US" sz="2800">
              <a:latin typeface="Times New Roman" panose="02020603050405020304" charset="0"/>
              <a:cs typeface="Times New Roman" panose="02020603050405020304" charset="0"/>
            </a:endParaRPr>
          </a:p>
          <a:p>
            <a:pPr algn="just"/>
            <a:r>
              <a:rPr lang="en-US" sz="2800">
                <a:latin typeface="Times New Roman" panose="02020603050405020304" charset="0"/>
                <a:cs typeface="Times New Roman" panose="02020603050405020304" charset="0"/>
              </a:rPr>
              <a:t>This project only have server part which runs on Admin system .</a:t>
            </a:r>
            <a:endParaRPr lang="en-US" sz="2800">
              <a:latin typeface="Times New Roman" panose="02020603050405020304" charset="0"/>
              <a:cs typeface="Times New Roman" panose="02020603050405020304" charset="0"/>
            </a:endParaRPr>
          </a:p>
          <a:p>
            <a:pPr algn="just"/>
            <a:endParaRPr lang="en-US" sz="28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latin typeface="Times New Roman" panose="02020603050405020304" charset="0"/>
                <a:cs typeface="Times New Roman" panose="02020603050405020304" charset="0"/>
              </a:rPr>
              <a:t>PROBLEM STATEMENT</a:t>
            </a:r>
            <a:endParaRPr lang="en-US" sz="4000">
              <a:latin typeface="Times New Roman" panose="02020603050405020304" charset="0"/>
              <a:cs typeface="Times New Roman" panose="02020603050405020304" charset="0"/>
            </a:endParaRPr>
          </a:p>
        </p:txBody>
      </p:sp>
      <p:sp>
        <p:nvSpPr>
          <p:cNvPr id="4" name="Content Placeholder 3"/>
          <p:cNvSpPr>
            <a:spLocks noGrp="1"/>
          </p:cNvSpPr>
          <p:nvPr>
            <p:ph idx="1"/>
          </p:nvPr>
        </p:nvSpPr>
        <p:spPr/>
        <p:txBody>
          <a:bodyPr/>
          <a:p>
            <a:r>
              <a:rPr lang="en-US" sz="2800">
                <a:latin typeface="Times New Roman" panose="02020603050405020304" charset="0"/>
                <a:cs typeface="Times New Roman" panose="02020603050405020304" charset="0"/>
              </a:rPr>
              <a:t>In existing system a lot of manual work has to be carried out. Large amount of paper work is involved which may cause high degree of error.</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Registration of user names, keeping records of user are done manually, which is time-consuming process and there is possibility of making errors. </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Administrator has to keep the track of time, which is tedious job. Once the user logs out, while preparing bill, he has referred to user details including name, login time and time allocated leading to possibility of causing errors in bill calculation.</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 This may be non-beneficial to administrator.</a:t>
            </a:r>
            <a:endParaRPr lang="en-US" sz="28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Title 21"/>
          <p:cNvSpPr>
            <a:spLocks noGrp="1"/>
          </p:cNvSpPr>
          <p:nvPr>
            <p:ph type="title"/>
          </p:nvPr>
        </p:nvSpPr>
        <p:spPr/>
        <p:txBody>
          <a:bodyPr/>
          <a:p>
            <a:pPr algn="ctr"/>
            <a:r>
              <a:rPr lang="en-US" sz="4000">
                <a:latin typeface="Times New Roman" panose="02020603050405020304" charset="0"/>
                <a:cs typeface="Times New Roman" panose="02020603050405020304" charset="0"/>
              </a:rPr>
              <a:t>SOLUTION </a:t>
            </a:r>
            <a:endParaRPr lang="en-US" sz="4000">
              <a:latin typeface="Times New Roman" panose="02020603050405020304" charset="0"/>
              <a:cs typeface="Times New Roman" panose="02020603050405020304" charset="0"/>
            </a:endParaRPr>
          </a:p>
        </p:txBody>
      </p:sp>
      <p:sp>
        <p:nvSpPr>
          <p:cNvPr id="23" name="Content Placeholder 22"/>
          <p:cNvSpPr>
            <a:spLocks noGrp="1"/>
          </p:cNvSpPr>
          <p:nvPr>
            <p:ph idx="1"/>
          </p:nvPr>
        </p:nvSpPr>
        <p:spPr/>
        <p:txBody>
          <a:bodyPr/>
          <a:p>
            <a:r>
              <a:rPr lang="en-US" sz="2800">
                <a:latin typeface="Times New Roman" panose="02020603050405020304" charset="0"/>
                <a:cs typeface="Times New Roman" panose="02020603050405020304" charset="0"/>
              </a:rPr>
              <a:t>The project entitled “Cyber Cafe Management System” is a software package, which can be used in cyber cafes for managing the clients and billing. </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sym typeface="+mn-ea"/>
              </a:rPr>
              <a:t>As this is automated cyber management system it makes it very easy for administrator to search details. Also the time allotment is done very efficiently and it provides fast service in term of the bill calculation and time management.</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In this system admin can briefly view total number of user come in cyber cafe, add new users, update out-time, price and remarks, and view details of old users.</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latin typeface="Times New Roman" panose="02020603050405020304" charset="0"/>
                <a:cs typeface="Times New Roman" panose="02020603050405020304" charset="0"/>
              </a:rPr>
              <a:t>OBJECTIVE</a:t>
            </a:r>
            <a:endParaRPr lang="en-US" sz="4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p>
            <a:r>
              <a:rPr lang="en-US" sz="2800">
                <a:latin typeface="Times New Roman" panose="02020603050405020304" charset="0"/>
                <a:cs typeface="Times New Roman" panose="02020603050405020304" charset="0"/>
              </a:rPr>
              <a:t>The aim of our project is to replace the paper works &amp; works done manually and to automate the existing trend in the cyber cafe. Be it user creation, their management or bill generation, everything is computerized.Since the admin job is done effortlessly.</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To keep the track of time and user details including name, login time and time allocated efficiently.</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To maintain and store files, record and documents in the internal memory and retrieve whenever required.</a:t>
            </a:r>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It makes it very easy for administrator to search details. Also time allotment is done very efficiently and it provides fast service in term of the bill calculation and time management.</a:t>
            </a:r>
            <a:endParaRPr lang="en-US" sz="28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FUNCTIONAL REQUIREMENTS</a:t>
            </a:r>
            <a:endParaRPr lang="en-US"/>
          </a:p>
        </p:txBody>
      </p:sp>
      <p:sp>
        <p:nvSpPr>
          <p:cNvPr id="3" name="Content Placeholder 2"/>
          <p:cNvSpPr>
            <a:spLocks noGrp="1"/>
          </p:cNvSpPr>
          <p:nvPr>
            <p:ph idx="1"/>
          </p:nvPr>
        </p:nvSpPr>
        <p:spPr>
          <a:xfrm>
            <a:off x="391160" y="1162685"/>
            <a:ext cx="11495405" cy="5450840"/>
          </a:xfrm>
        </p:spPr>
        <p:txBody>
          <a:bodyPr/>
          <a:p>
            <a:pPr marL="0" indent="0" algn="ctr">
              <a:buNone/>
            </a:pPr>
            <a:r>
              <a:rPr lang="en-US" sz="2800" b="1" u="sng">
                <a:latin typeface="Times New Roman" panose="02020603050405020304" charset="0"/>
                <a:cs typeface="Times New Roman" panose="02020603050405020304" charset="0"/>
              </a:rPr>
              <a:t>CREATING ACCOUNT</a:t>
            </a:r>
            <a:endParaRPr lang="en-US" sz="2800" b="1" u="sng">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rPr>
              <a:t>Description:</a:t>
            </a:r>
            <a:r>
              <a:rPr lang="en-US" sz="28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This will make the account for the user which will be required to login whenever the user will open the software.</a:t>
            </a:r>
            <a:endParaRPr lang="en-US" sz="2800">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rPr>
              <a:t>Response Status:</a:t>
            </a:r>
            <a:r>
              <a:rPr lang="en-US" sz="2800">
                <a:latin typeface="Times New Roman" panose="02020603050405020304" charset="0"/>
                <a:cs typeface="Times New Roman" panose="02020603050405020304" charset="0"/>
              </a:rPr>
              <a:t> It will check if the length of the username cross the specified limit, if so it will display error.</a:t>
            </a:r>
            <a:endParaRPr lang="en-US" sz="2800">
              <a:latin typeface="Times New Roman" panose="02020603050405020304" charset="0"/>
              <a:cs typeface="Times New Roman" panose="02020603050405020304" charset="0"/>
            </a:endParaRPr>
          </a:p>
          <a:p>
            <a:pPr marL="0" indent="0" algn="ctr">
              <a:buFont typeface="Arial" panose="020B0604020202020204" pitchFamily="34" charset="0"/>
              <a:buNone/>
            </a:pPr>
            <a:r>
              <a:rPr lang="en-US" sz="2800" b="1" u="sng">
                <a:latin typeface="Times New Roman" panose="02020603050405020304" charset="0"/>
                <a:cs typeface="Times New Roman" panose="02020603050405020304" charset="0"/>
                <a:sym typeface="+mn-ea"/>
              </a:rPr>
              <a:t>CREATE LOGIN INTERFACE</a:t>
            </a:r>
            <a:endParaRPr lang="en-US" sz="2800" b="1" u="sng">
              <a:latin typeface="Times New Roman" panose="02020603050405020304" charset="0"/>
              <a:cs typeface="Times New Roman" panose="02020603050405020304" charset="0"/>
              <a:sym typeface="+mn-ea"/>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Create a login interface which provide authentication to the valid owner to access the other informations.</a:t>
            </a:r>
            <a:endParaRPr lang="en-US" sz="2800">
              <a:latin typeface="Times New Roman" panose="02020603050405020304" charset="0"/>
              <a:cs typeface="Times New Roman" panose="02020603050405020304" charset="0"/>
              <a:sym typeface="+mn-ea"/>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If the entered username or password is not in database it will reload the same page. It will open the next interface if the login credentials are correct.</a:t>
            </a:r>
            <a:endParaRPr lang="en-US" sz="2800">
              <a:latin typeface="Times New Roman" panose="02020603050405020304" charset="0"/>
              <a:cs typeface="Times New Roman" panose="02020603050405020304" charset="0"/>
              <a:sym typeface="+mn-ea"/>
            </a:endParaRPr>
          </a:p>
          <a:p>
            <a:pPr algn="l">
              <a:buFont typeface="Arial" panose="020B0604020202020204" pitchFamily="34" charset="0"/>
              <a:buChar char="•"/>
            </a:pPr>
            <a:endParaRPr lang="en-US" sz="2800">
              <a:latin typeface="Times New Roman" panose="02020603050405020304" charset="0"/>
              <a:cs typeface="Times New Roman" panose="02020603050405020304" charset="0"/>
            </a:endParaRPr>
          </a:p>
          <a:p>
            <a:pPr algn="l">
              <a:buFont typeface="Arial" panose="020B0604020202020204" pitchFamily="34" charset="0"/>
              <a:buChar char="•"/>
            </a:pPr>
            <a:endParaRPr lang="en-US" sz="28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FUNCTIONAL REQUIREMENTS</a:t>
            </a:r>
            <a:endParaRPr lang="en-US"/>
          </a:p>
        </p:txBody>
      </p:sp>
      <p:sp>
        <p:nvSpPr>
          <p:cNvPr id="3" name="Content Placeholder 2"/>
          <p:cNvSpPr>
            <a:spLocks noGrp="1"/>
          </p:cNvSpPr>
          <p:nvPr>
            <p:ph idx="1"/>
          </p:nvPr>
        </p:nvSpPr>
        <p:spPr>
          <a:xfrm>
            <a:off x="513715" y="1174750"/>
            <a:ext cx="11396980" cy="5354955"/>
          </a:xfrm>
        </p:spPr>
        <p:txBody>
          <a:bodyPr/>
          <a:p>
            <a:pPr marL="0" indent="0" algn="ctr">
              <a:buFont typeface="Arial" panose="020B0604020202020204" pitchFamily="34" charset="0"/>
              <a:buNone/>
            </a:pPr>
            <a:r>
              <a:rPr lang="en-US" sz="2800" b="1" u="sng">
                <a:latin typeface="Times New Roman" panose="02020603050405020304" charset="0"/>
                <a:cs typeface="Times New Roman" panose="02020603050405020304" charset="0"/>
                <a:sym typeface="+mn-ea"/>
              </a:rPr>
              <a:t>INPUT SYSTEM INFORMTION</a:t>
            </a:r>
            <a:endParaRPr lang="en-US" sz="2800" b="1" u="sng">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Ask owner to provide necessary system information for the system to operate further.</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Store the entered system information in the database.</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None/>
            </a:pPr>
            <a:endParaRPr lang="en-US" sz="2800">
              <a:latin typeface="Times New Roman" panose="02020603050405020304" charset="0"/>
              <a:cs typeface="Times New Roman" panose="02020603050405020304" charset="0"/>
              <a:sym typeface="+mn-ea"/>
            </a:endParaRPr>
          </a:p>
          <a:p>
            <a:pPr marL="0" indent="0" algn="ctr">
              <a:buFont typeface="Arial" panose="020B0604020202020204" pitchFamily="34" charset="0"/>
              <a:buNone/>
            </a:pPr>
            <a:r>
              <a:rPr lang="en-US" sz="2800" b="1" u="sng">
                <a:latin typeface="Times New Roman" panose="02020603050405020304" charset="0"/>
                <a:cs typeface="Times New Roman" panose="02020603050405020304" charset="0"/>
                <a:sym typeface="+mn-ea"/>
              </a:rPr>
              <a:t>UPDATE SYSTEM INFORMATION</a:t>
            </a:r>
            <a:endParaRPr lang="en-US" sz="2800" b="1" u="sng">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Show the user the system information and allow them to change it as required .</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b="1">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Update the database with the new information.</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endParaRPr lang="en-US" sz="2800">
              <a:latin typeface="Times New Roman" panose="02020603050405020304" charset="0"/>
              <a:cs typeface="Times New Roman" panose="020206030504050203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charset="0"/>
                <a:cs typeface="Times New Roman" panose="02020603050405020304" charset="0"/>
                <a:sym typeface="+mn-ea"/>
              </a:rPr>
              <a:t>FUNCTIONAL REQUIREMENTS</a:t>
            </a:r>
            <a:endParaRPr lang="en-US"/>
          </a:p>
        </p:txBody>
      </p:sp>
      <p:sp>
        <p:nvSpPr>
          <p:cNvPr id="3" name="Content Placeholder 2"/>
          <p:cNvSpPr>
            <a:spLocks noGrp="1"/>
          </p:cNvSpPr>
          <p:nvPr>
            <p:ph idx="1"/>
          </p:nvPr>
        </p:nvSpPr>
        <p:spPr>
          <a:xfrm>
            <a:off x="403225" y="1174750"/>
            <a:ext cx="11324590" cy="5281930"/>
          </a:xfrm>
        </p:spPr>
        <p:txBody>
          <a:bodyPr/>
          <a:p>
            <a:pPr marL="0" indent="0" algn="ctr">
              <a:buNone/>
            </a:pPr>
            <a:r>
              <a:rPr lang="en-US" sz="2800" b="1" u="sng">
                <a:latin typeface="Times New Roman" panose="02020603050405020304" charset="0"/>
                <a:cs typeface="Times New Roman" panose="02020603050405020304" charset="0"/>
              </a:rPr>
              <a:t>Show System information</a:t>
            </a:r>
            <a:endParaRPr lang="en-US" sz="2800" b="1" u="sng">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a:t>
            </a:r>
            <a:r>
              <a:rPr lang="en-US" sz="2800">
                <a:latin typeface="Times New Roman" panose="02020603050405020304" charset="0"/>
                <a:cs typeface="Times New Roman" panose="02020603050405020304" charset="0"/>
              </a:rPr>
              <a:t>Show the user the system information.</a:t>
            </a:r>
            <a:endParaRPr lang="en-US" sz="2800">
              <a:latin typeface="Times New Roman" panose="02020603050405020304" charset="0"/>
              <a:cs typeface="Times New Roman" panose="02020603050405020304" charset="0"/>
            </a:endParaRPr>
          </a:p>
          <a:p>
            <a:pPr algn="l">
              <a:buFont typeface="Arial" panose="020B0604020202020204" pitchFamily="34" charset="0"/>
              <a:buChar char="•"/>
            </a:pP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No response as there is no input just it will display the informations.</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None/>
            </a:pPr>
            <a:endParaRPr lang="en-US" sz="2800">
              <a:latin typeface="Times New Roman" panose="02020603050405020304" charset="0"/>
              <a:cs typeface="Times New Roman" panose="02020603050405020304" charset="0"/>
              <a:sym typeface="+mn-ea"/>
            </a:endParaRPr>
          </a:p>
          <a:p>
            <a:pPr marL="0" indent="0" algn="ctr">
              <a:buFont typeface="Arial" panose="020B0604020202020204" pitchFamily="34" charset="0"/>
              <a:buNone/>
            </a:pPr>
            <a:r>
              <a:rPr lang="en-US" sz="2800" b="1" u="sng">
                <a:latin typeface="Times New Roman" panose="02020603050405020304" charset="0"/>
                <a:cs typeface="Times New Roman" panose="02020603050405020304" charset="0"/>
                <a:sym typeface="+mn-ea"/>
              </a:rPr>
              <a:t>Enter Customer Information</a:t>
            </a:r>
            <a:endParaRPr lang="en-US" sz="2800" b="1" u="sng">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Description:</a:t>
            </a:r>
            <a:r>
              <a:rPr lang="en-US" sz="2800">
                <a:latin typeface="Times New Roman" panose="02020603050405020304" charset="0"/>
                <a:cs typeface="Times New Roman" panose="02020603050405020304" charset="0"/>
                <a:sym typeface="+mn-ea"/>
              </a:rPr>
              <a:t> Ask the user the works it want to perform in café and what are his requirements.</a:t>
            </a:r>
            <a:endParaRPr lang="en-US" sz="2800">
              <a:latin typeface="Times New Roman" panose="02020603050405020304" charset="0"/>
              <a:cs typeface="Times New Roman" panose="02020603050405020304" charset="0"/>
              <a:sym typeface="+mn-ea"/>
            </a:endParaRPr>
          </a:p>
          <a:p>
            <a:pPr marL="0" indent="0" algn="l">
              <a:buFont typeface="Arial" panose="020B0604020202020204" pitchFamily="34" charset="0"/>
              <a:buChar char="•"/>
            </a:pPr>
            <a:r>
              <a:rPr lang="en-US" sz="2800">
                <a:latin typeface="Times New Roman" panose="02020603050405020304" charset="0"/>
                <a:cs typeface="Times New Roman" panose="02020603050405020304" charset="0"/>
                <a:sym typeface="+mn-ea"/>
              </a:rPr>
              <a:t> </a:t>
            </a:r>
            <a:r>
              <a:rPr lang="en-US" sz="2800" b="1" u="sng">
                <a:latin typeface="Times New Roman" panose="02020603050405020304" charset="0"/>
                <a:cs typeface="Times New Roman" panose="02020603050405020304" charset="0"/>
                <a:sym typeface="+mn-ea"/>
              </a:rPr>
              <a:t>Response Status:</a:t>
            </a:r>
            <a:r>
              <a:rPr lang="en-US" sz="2800">
                <a:latin typeface="Times New Roman" panose="02020603050405020304" charset="0"/>
                <a:cs typeface="Times New Roman" panose="02020603050405020304" charset="0"/>
                <a:sym typeface="+mn-ea"/>
              </a:rPr>
              <a:t> Record the requirements in the database .</a:t>
            </a:r>
            <a:endParaRPr lang="en-US" sz="2800">
              <a:latin typeface="Times New Roman" panose="02020603050405020304" charset="0"/>
              <a:cs typeface="Times New Roman" panose="02020603050405020304" charset="0"/>
              <a:sym typeface="+mn-ea"/>
            </a:endParaRPr>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7655</Words>
  <Application>WPS Presentation</Application>
  <PresentationFormat>Widescreen</PresentationFormat>
  <Paragraphs>149</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SimSun</vt:lpstr>
      <vt:lpstr>Wingdings</vt:lpstr>
      <vt:lpstr>Arial Black</vt:lpstr>
      <vt:lpstr>Times New Roman</vt:lpstr>
      <vt:lpstr>Microsoft YaHei</vt:lpstr>
      <vt:lpstr>Arial Unicode MS</vt:lpstr>
      <vt:lpstr>Calibri</vt:lpstr>
      <vt:lpstr>Communications and Dialogues</vt:lpstr>
      <vt:lpstr>CYBER CAFE MANAGEMENT SYSTEM</vt:lpstr>
      <vt:lpstr>INTRODUCTION</vt:lpstr>
      <vt:lpstr>INTRODUCTION</vt:lpstr>
      <vt:lpstr>PROBLEM STATEMENT</vt:lpstr>
      <vt:lpstr>SOLUTION </vt:lpstr>
      <vt:lpstr>OBJECTIVE</vt:lpstr>
      <vt:lpstr>FUNCTIONAL REQUIREMENTS</vt:lpstr>
      <vt:lpstr>FUNCTIONAL REQUIREMENTS</vt:lpstr>
      <vt:lpstr>FUNCTIONAL REQUIREMENTS</vt:lpstr>
      <vt:lpstr>FUNCTIONAL REQUIREMENTS</vt:lpstr>
      <vt:lpstr>NON-FUNCTIONAL REQUIREMENTS</vt:lpstr>
      <vt:lpstr>NON-FUNCTIONAL REQUIREMENTS</vt:lpstr>
      <vt:lpstr>CYBER CAFE SYSTEM ARCHITECTURE </vt:lpstr>
      <vt:lpstr>DATA FLOW DIAGRAM (DFD)</vt:lpstr>
      <vt:lpstr>DATA FLOW DIAGRAM</vt:lpstr>
      <vt:lpstr>MODULE DESCRIPTION</vt:lpstr>
      <vt:lpstr>PowerPoint 演示文稿</vt:lpstr>
      <vt:lpstr>LOGIN PAGE</vt:lpstr>
      <vt:lpstr>DASHBOARD</vt:lpstr>
      <vt:lpstr>SYSTEM INFORMATON</vt:lpstr>
      <vt:lpstr>CUSTOMER INFORMATION</vt:lpstr>
      <vt:lpstr>SEARCH CUSTOMERS</vt:lpstr>
      <vt:lpstr>PROFILE INFO</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CAFE MANAGEMENT SYSTEM</dc:title>
  <dc:creator/>
  <cp:lastModifiedBy>ee</cp:lastModifiedBy>
  <cp:revision>36</cp:revision>
  <dcterms:created xsi:type="dcterms:W3CDTF">2020-12-16T07:50:00Z</dcterms:created>
  <dcterms:modified xsi:type="dcterms:W3CDTF">2021-01-12T03:19:05Z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